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3" r:id="rId2"/>
    <p:sldId id="262"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61A0"/>
    <a:srgbClr val="008001"/>
    <a:srgbClr val="7A9A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15"/>
    <p:restoredTop sz="94698"/>
  </p:normalViewPr>
  <p:slideViewPr>
    <p:cSldViewPr snapToGrid="0" snapToObjects="1">
      <p:cViewPr>
        <p:scale>
          <a:sx n="140" d="100"/>
          <a:sy n="140" d="100"/>
        </p:scale>
        <p:origin x="-600" y="-6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6D3AD96B-326B-5D47-9706-7369C0FBA75C}" type="datetimeFigureOut">
              <a:t>10/26/17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4ED81D5-02AD-884C-B90E-27711CB9A95C}" type="slidenum">
              <a:rPr lang="uk-UA"/>
              <a:t>‹#›</a:t>
            </a:fld>
            <a:endParaRPr lang="uk-UA" dirty="0"/>
          </a:p>
        </p:txBody>
      </p:sp>
    </p:spTree>
    <p:extLst>
      <p:ext uri="{BB962C8B-B14F-4D97-AF65-F5344CB8AC3E}">
        <p14:creationId xmlns:p14="http://schemas.microsoft.com/office/powerpoint/2010/main" val="1479586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6D3AD96B-326B-5D47-9706-7369C0FBA75C}" type="datetimeFigureOut">
              <a:t>10/26/17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4ED81D5-02AD-884C-B90E-27711CB9A95C}" type="slidenum">
              <a:rPr lang="uk-UA"/>
              <a:t>‹#›</a:t>
            </a:fld>
            <a:endParaRPr lang="uk-UA" dirty="0"/>
          </a:p>
        </p:txBody>
      </p:sp>
    </p:spTree>
    <p:extLst>
      <p:ext uri="{BB962C8B-B14F-4D97-AF65-F5344CB8AC3E}">
        <p14:creationId xmlns:p14="http://schemas.microsoft.com/office/powerpoint/2010/main" val="817942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6D3AD96B-326B-5D47-9706-7369C0FBA75C}" type="datetimeFigureOut">
              <a:t>10/26/17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4ED81D5-02AD-884C-B90E-27711CB9A95C}" type="slidenum">
              <a:rPr lang="uk-UA"/>
              <a:t>‹#›</a:t>
            </a:fld>
            <a:endParaRPr lang="uk-UA" dirty="0"/>
          </a:p>
        </p:txBody>
      </p:sp>
    </p:spTree>
    <p:extLst>
      <p:ext uri="{BB962C8B-B14F-4D97-AF65-F5344CB8AC3E}">
        <p14:creationId xmlns:p14="http://schemas.microsoft.com/office/powerpoint/2010/main" val="1117764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6D3AD96B-326B-5D47-9706-7369C0FBA75C}" type="datetimeFigureOut">
              <a:t>10/26/17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4ED81D5-02AD-884C-B90E-27711CB9A95C}" type="slidenum">
              <a:rPr lang="uk-UA"/>
              <a:t>‹#›</a:t>
            </a:fld>
            <a:endParaRPr lang="uk-UA" dirty="0"/>
          </a:p>
        </p:txBody>
      </p:sp>
    </p:spTree>
    <p:extLst>
      <p:ext uri="{BB962C8B-B14F-4D97-AF65-F5344CB8AC3E}">
        <p14:creationId xmlns:p14="http://schemas.microsoft.com/office/powerpoint/2010/main" val="1701778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6D3AD96B-326B-5D47-9706-7369C0FBA75C}" type="datetimeFigureOut">
              <a:t>10/26/17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4ED81D5-02AD-884C-B90E-27711CB9A95C}" type="slidenum">
              <a:rPr lang="uk-UA"/>
              <a:t>‹#›</a:t>
            </a:fld>
            <a:endParaRPr lang="uk-UA" dirty="0"/>
          </a:p>
        </p:txBody>
      </p:sp>
    </p:spTree>
    <p:extLst>
      <p:ext uri="{BB962C8B-B14F-4D97-AF65-F5344CB8AC3E}">
        <p14:creationId xmlns:p14="http://schemas.microsoft.com/office/powerpoint/2010/main" val="1609282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6D3AD96B-326B-5D47-9706-7369C0FBA75C}" type="datetimeFigureOut">
              <a:t>10/26/17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4ED81D5-02AD-884C-B90E-27711CB9A95C}" type="slidenum">
              <a:rPr lang="uk-UA"/>
              <a:t>‹#›</a:t>
            </a:fld>
            <a:endParaRPr lang="uk-UA" dirty="0"/>
          </a:p>
        </p:txBody>
      </p:sp>
    </p:spTree>
    <p:extLst>
      <p:ext uri="{BB962C8B-B14F-4D97-AF65-F5344CB8AC3E}">
        <p14:creationId xmlns:p14="http://schemas.microsoft.com/office/powerpoint/2010/main" val="1802565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dirty="0"/>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6D3AD96B-326B-5D47-9706-7369C0FBA75C}" type="datetimeFigureOut">
              <a:t>10/26/17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4ED81D5-02AD-884C-B90E-27711CB9A95C}" type="slidenum">
              <a:rPr lang="uk-UA"/>
              <a:t>‹#›</a:t>
            </a:fld>
            <a:endParaRPr lang="uk-UA" dirty="0"/>
          </a:p>
        </p:txBody>
      </p:sp>
    </p:spTree>
    <p:extLst>
      <p:ext uri="{BB962C8B-B14F-4D97-AF65-F5344CB8AC3E}">
        <p14:creationId xmlns:p14="http://schemas.microsoft.com/office/powerpoint/2010/main" val="1172399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6D3AD96B-326B-5D47-9706-7369C0FBA75C}" type="datetimeFigureOut">
              <a:t>10/26/17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4ED81D5-02AD-884C-B90E-27711CB9A95C}" type="slidenum">
              <a:rPr lang="uk-UA"/>
              <a:t>‹#›</a:t>
            </a:fld>
            <a:endParaRPr lang="uk-UA" dirty="0"/>
          </a:p>
        </p:txBody>
      </p:sp>
    </p:spTree>
    <p:extLst>
      <p:ext uri="{BB962C8B-B14F-4D97-AF65-F5344CB8AC3E}">
        <p14:creationId xmlns:p14="http://schemas.microsoft.com/office/powerpoint/2010/main" val="13493301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3AD96B-326B-5D47-9706-7369C0FBA75C}" type="datetimeFigureOut">
              <a:t>10/26/17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4ED81D5-02AD-884C-B90E-27711CB9A95C}" type="slidenum">
              <a:rPr lang="uk-UA"/>
              <a:t>‹#›</a:t>
            </a:fld>
            <a:endParaRPr lang="uk-UA" dirty="0"/>
          </a:p>
        </p:txBody>
      </p:sp>
    </p:spTree>
    <p:extLst>
      <p:ext uri="{BB962C8B-B14F-4D97-AF65-F5344CB8AC3E}">
        <p14:creationId xmlns:p14="http://schemas.microsoft.com/office/powerpoint/2010/main" val="764081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6D3AD96B-326B-5D47-9706-7369C0FBA75C}" type="datetimeFigureOut">
              <a:t>10/26/17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4ED81D5-02AD-884C-B90E-27711CB9A95C}" type="slidenum">
              <a:rPr lang="uk-UA"/>
              <a:t>‹#›</a:t>
            </a:fld>
            <a:endParaRPr lang="uk-UA" dirty="0"/>
          </a:p>
        </p:txBody>
      </p:sp>
    </p:spTree>
    <p:extLst>
      <p:ext uri="{BB962C8B-B14F-4D97-AF65-F5344CB8AC3E}">
        <p14:creationId xmlns:p14="http://schemas.microsoft.com/office/powerpoint/2010/main" val="2117213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6D3AD96B-326B-5D47-9706-7369C0FBA75C}" type="datetimeFigureOut">
              <a:t>10/26/17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4ED81D5-02AD-884C-B90E-27711CB9A95C}" type="slidenum">
              <a:rPr lang="uk-UA"/>
              <a:t>‹#›</a:t>
            </a:fld>
            <a:endParaRPr lang="uk-UA" dirty="0"/>
          </a:p>
        </p:txBody>
      </p:sp>
    </p:spTree>
    <p:extLst>
      <p:ext uri="{BB962C8B-B14F-4D97-AF65-F5344CB8AC3E}">
        <p14:creationId xmlns:p14="http://schemas.microsoft.com/office/powerpoint/2010/main" val="19860817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3AD96B-326B-5D47-9706-7369C0FBA75C}" type="datetimeFigureOut">
              <a:t>10/26/17</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ED81D5-02AD-884C-B90E-27711CB9A95C}" type="slidenum">
              <a:rPr lang="uk-UA"/>
              <a:t>‹#›</a:t>
            </a:fld>
            <a:endParaRPr lang="uk-UA" dirty="0"/>
          </a:p>
        </p:txBody>
      </p:sp>
    </p:spTree>
    <p:extLst>
      <p:ext uri="{BB962C8B-B14F-4D97-AF65-F5344CB8AC3E}">
        <p14:creationId xmlns:p14="http://schemas.microsoft.com/office/powerpoint/2010/main" val="865623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2982484" y="504202"/>
            <a:ext cx="0" cy="6024785"/>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168638" y="504202"/>
            <a:ext cx="0" cy="6024785"/>
          </a:xfrm>
          <a:prstGeom prst="line">
            <a:avLst/>
          </a:prstGeom>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p:nvSpPr>
        <p:spPr>
          <a:xfrm>
            <a:off x="6597553" y="4762527"/>
            <a:ext cx="2208554" cy="434034"/>
          </a:xfrm>
          <a:prstGeom prst="rect">
            <a:avLst/>
          </a:prstGeom>
        </p:spPr>
        <p:txBody>
          <a:bodyPr vert="horz" lIns="68580" tIns="34290" rIns="68580" bIns="3429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b="1" dirty="0">
                <a:solidFill>
                  <a:srgbClr val="008000"/>
                </a:solidFill>
                <a:latin typeface="Arial" charset="0"/>
                <a:ea typeface="Arial" charset="0"/>
                <a:cs typeface="Arial" charset="0"/>
              </a:rPr>
              <a:t>Connect</a:t>
            </a:r>
          </a:p>
        </p:txBody>
      </p:sp>
      <p:sp>
        <p:nvSpPr>
          <p:cNvPr id="10" name="Title 1"/>
          <p:cNvSpPr txBox="1">
            <a:spLocks/>
          </p:cNvSpPr>
          <p:nvPr/>
        </p:nvSpPr>
        <p:spPr>
          <a:xfrm>
            <a:off x="6597553" y="5428740"/>
            <a:ext cx="2208554" cy="434034"/>
          </a:xfrm>
          <a:prstGeom prst="rect">
            <a:avLst/>
          </a:prstGeom>
        </p:spPr>
        <p:txBody>
          <a:bodyPr vert="horz" lIns="68580" tIns="34290" rIns="68580" bIns="3429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b="1" dirty="0">
                <a:solidFill>
                  <a:srgbClr val="008000"/>
                </a:solidFill>
                <a:latin typeface="Arial" charset="0"/>
                <a:ea typeface="Arial" charset="0"/>
                <a:cs typeface="Arial" charset="0"/>
              </a:rPr>
              <a:t>You’re In</a:t>
            </a:r>
          </a:p>
        </p:txBody>
      </p:sp>
      <p:sp>
        <p:nvSpPr>
          <p:cNvPr id="11" name="Title 1"/>
          <p:cNvSpPr txBox="1">
            <a:spLocks/>
          </p:cNvSpPr>
          <p:nvPr/>
        </p:nvSpPr>
        <p:spPr>
          <a:xfrm>
            <a:off x="6597553" y="6094953"/>
            <a:ext cx="2208554" cy="434034"/>
          </a:xfrm>
          <a:prstGeom prst="rect">
            <a:avLst/>
          </a:prstGeom>
        </p:spPr>
        <p:txBody>
          <a:bodyPr vert="horz" lIns="68580" tIns="34290" rIns="68580" bIns="3429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b="1" dirty="0">
                <a:solidFill>
                  <a:srgbClr val="008000"/>
                </a:solidFill>
                <a:latin typeface="Arial" charset="0"/>
                <a:ea typeface="Arial" charset="0"/>
                <a:cs typeface="Arial" charset="0"/>
              </a:rPr>
              <a:t>Let’s Play!</a:t>
            </a:r>
          </a:p>
        </p:txBody>
      </p:sp>
      <p:pic>
        <p:nvPicPr>
          <p:cNvPr id="14" name="Picture 13"/>
          <p:cNvPicPr>
            <a:picLocks noChangeAspect="1"/>
          </p:cNvPicPr>
          <p:nvPr/>
        </p:nvPicPr>
        <p:blipFill>
          <a:blip r:embed="rId2"/>
          <a:stretch>
            <a:fillRect/>
          </a:stretch>
        </p:blipFill>
        <p:spPr>
          <a:xfrm>
            <a:off x="6510470" y="255265"/>
            <a:ext cx="2382720" cy="4242699"/>
          </a:xfrm>
          <a:prstGeom prst="rect">
            <a:avLst/>
          </a:prstGeom>
        </p:spPr>
      </p:pic>
      <p:sp>
        <p:nvSpPr>
          <p:cNvPr id="28" name="TextBox 27"/>
          <p:cNvSpPr txBox="1"/>
          <p:nvPr/>
        </p:nvSpPr>
        <p:spPr>
          <a:xfrm>
            <a:off x="3270801" y="5862774"/>
            <a:ext cx="2683380" cy="523220"/>
          </a:xfrm>
          <a:prstGeom prst="rect">
            <a:avLst/>
          </a:prstGeom>
          <a:noFill/>
        </p:spPr>
        <p:txBody>
          <a:bodyPr wrap="square" rtlCol="0">
            <a:spAutoFit/>
          </a:bodyPr>
          <a:lstStyle/>
          <a:p>
            <a:r>
              <a:rPr lang="en-US" sz="1400" dirty="0"/>
              <a:t>Contact Big Game Golf:</a:t>
            </a:r>
          </a:p>
          <a:p>
            <a:r>
              <a:rPr lang="en-US" sz="1400" dirty="0" err="1"/>
              <a:t>bggcustserv@biggamegolf.net</a:t>
            </a:r>
            <a:endParaRPr lang="en-US" sz="1400"/>
          </a:p>
        </p:txBody>
      </p:sp>
      <p:sp>
        <p:nvSpPr>
          <p:cNvPr id="29" name="Title 1"/>
          <p:cNvSpPr txBox="1">
            <a:spLocks/>
          </p:cNvSpPr>
          <p:nvPr/>
        </p:nvSpPr>
        <p:spPr>
          <a:xfrm>
            <a:off x="347016" y="242963"/>
            <a:ext cx="2208554" cy="434034"/>
          </a:xfrm>
          <a:prstGeom prst="rect">
            <a:avLst/>
          </a:prstGeom>
        </p:spPr>
        <p:txBody>
          <a:bodyPr vert="horz" lIns="68580" tIns="34290" rIns="68580" bIns="34290" rtlCol="0" anchor="ctr">
            <a:normAutofit fontScale="4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b="1" dirty="0">
                <a:solidFill>
                  <a:srgbClr val="008000"/>
                </a:solidFill>
                <a:latin typeface="Arial" charset="0"/>
                <a:ea typeface="Arial" charset="0"/>
                <a:cs typeface="Arial" charset="0"/>
              </a:rPr>
              <a:t>A Few BGG Features</a:t>
            </a:r>
          </a:p>
        </p:txBody>
      </p:sp>
      <p:sp>
        <p:nvSpPr>
          <p:cNvPr id="30" name="TextBox 29"/>
          <p:cNvSpPr txBox="1"/>
          <p:nvPr/>
        </p:nvSpPr>
        <p:spPr>
          <a:xfrm>
            <a:off x="100013" y="599436"/>
            <a:ext cx="2858523" cy="6155531"/>
          </a:xfrm>
          <a:prstGeom prst="rect">
            <a:avLst/>
          </a:prstGeom>
          <a:noFill/>
        </p:spPr>
        <p:txBody>
          <a:bodyPr wrap="square" bIns="0" rtlCol="0">
            <a:spAutoFit/>
          </a:bodyPr>
          <a:lstStyle/>
          <a:p>
            <a:pPr marL="173038" indent="-163513">
              <a:spcAft>
                <a:spcPts val="600"/>
              </a:spcAft>
              <a:buFont typeface="Arial" charset="0"/>
              <a:buChar char="•"/>
            </a:pPr>
            <a:r>
              <a:rPr lang="en-US" sz="1400" dirty="0"/>
              <a:t>Automated invite and field management</a:t>
            </a:r>
          </a:p>
          <a:p>
            <a:pPr marL="173038" indent="-163513">
              <a:spcAft>
                <a:spcPts val="600"/>
              </a:spcAft>
              <a:buFont typeface="Arial" charset="0"/>
              <a:buChar char="•"/>
            </a:pPr>
            <a:r>
              <a:rPr lang="en-US" sz="1400" dirty="0"/>
              <a:t>Over 1M gaming combinations</a:t>
            </a:r>
          </a:p>
          <a:p>
            <a:pPr marL="173038" indent="-163513">
              <a:spcAft>
                <a:spcPts val="600"/>
              </a:spcAft>
              <a:buFont typeface="Arial" charset="0"/>
              <a:buChar char="•"/>
            </a:pPr>
            <a:r>
              <a:rPr lang="en-US" sz="1400" dirty="0"/>
              <a:t>Instant add of guests at the 1</a:t>
            </a:r>
            <a:r>
              <a:rPr lang="en-US" sz="1400" baseline="30000" dirty="0"/>
              <a:t>st</a:t>
            </a:r>
            <a:r>
              <a:rPr lang="en-US" sz="1400" dirty="0"/>
              <a:t> tee</a:t>
            </a:r>
          </a:p>
          <a:p>
            <a:pPr marL="173038" indent="-163513">
              <a:spcAft>
                <a:spcPts val="600"/>
              </a:spcAft>
              <a:buFont typeface="Arial" charset="0"/>
              <a:buChar char="•"/>
            </a:pPr>
            <a:r>
              <a:rPr lang="en-US" sz="1400" dirty="0"/>
              <a:t>Easy add of paper scorecards</a:t>
            </a:r>
          </a:p>
          <a:p>
            <a:pPr marL="173038" indent="-163513">
              <a:spcAft>
                <a:spcPts val="600"/>
              </a:spcAft>
              <a:buFont typeface="Arial" charset="0"/>
              <a:buChar char="•"/>
            </a:pPr>
            <a:r>
              <a:rPr lang="en-US" sz="1400" dirty="0"/>
              <a:t>Community-wide game </a:t>
            </a:r>
            <a:r>
              <a:rPr lang="en-US" sz="1400" dirty="0" err="1"/>
              <a:t>defintions</a:t>
            </a:r>
            <a:endParaRPr lang="en-US" sz="1400" dirty="0"/>
          </a:p>
          <a:p>
            <a:pPr marL="173038" indent="-163513">
              <a:spcAft>
                <a:spcPts val="600"/>
              </a:spcAft>
              <a:buFont typeface="Arial" charset="0"/>
              <a:buChar char="•"/>
            </a:pPr>
            <a:r>
              <a:rPr lang="en-US" sz="1400" dirty="0"/>
              <a:t>Handicap Tracked Games (no sandbagging)</a:t>
            </a:r>
          </a:p>
          <a:p>
            <a:pPr marL="173038" indent="-163513">
              <a:spcAft>
                <a:spcPts val="600"/>
              </a:spcAft>
              <a:buFont typeface="Arial" charset="0"/>
              <a:buChar char="•"/>
            </a:pPr>
            <a:r>
              <a:rPr lang="en-US" sz="1400" dirty="0"/>
              <a:t>Find a Game feature</a:t>
            </a:r>
          </a:p>
          <a:p>
            <a:pPr marL="173038" indent="-163513">
              <a:spcAft>
                <a:spcPts val="600"/>
              </a:spcAft>
              <a:buFont typeface="Arial" charset="0"/>
              <a:buChar char="•"/>
            </a:pPr>
            <a:r>
              <a:rPr lang="en-US" sz="1400" dirty="0"/>
              <a:t>Nationwide course database</a:t>
            </a:r>
          </a:p>
          <a:p>
            <a:pPr marL="173038" indent="-163513">
              <a:spcAft>
                <a:spcPts val="600"/>
              </a:spcAft>
              <a:buFont typeface="Arial" charset="0"/>
              <a:buChar char="•"/>
            </a:pPr>
            <a:r>
              <a:rPr lang="en-US" sz="1400" dirty="0"/>
              <a:t>iPhone contacts accessible</a:t>
            </a:r>
          </a:p>
          <a:p>
            <a:pPr marL="173038" indent="-163513">
              <a:spcAft>
                <a:spcPts val="600"/>
              </a:spcAft>
              <a:buFont typeface="Arial" charset="0"/>
              <a:buChar char="•"/>
            </a:pPr>
            <a:r>
              <a:rPr lang="en-US" sz="1400" dirty="0"/>
              <a:t>Custom Nassau management </a:t>
            </a:r>
            <a:r>
              <a:rPr lang="mr-IN" sz="1400" dirty="0"/>
              <a:t>–</a:t>
            </a:r>
            <a:r>
              <a:rPr lang="en-US" sz="1400" dirty="0"/>
              <a:t> any </a:t>
            </a:r>
            <a:r>
              <a:rPr lang="en-US" sz="1400" dirty="0" err="1"/>
              <a:t>nassau</a:t>
            </a:r>
            <a:r>
              <a:rPr lang="en-US" sz="1400" dirty="0"/>
              <a:t> with a particular golf buddy has the custom settings you both want</a:t>
            </a:r>
          </a:p>
          <a:p>
            <a:pPr marL="173038" indent="-163513">
              <a:spcAft>
                <a:spcPts val="600"/>
              </a:spcAft>
              <a:buFont typeface="Arial" charset="0"/>
              <a:buChar char="•"/>
            </a:pPr>
            <a:r>
              <a:rPr lang="en-US" sz="1400" dirty="0"/>
              <a:t>Personal stat reporting</a:t>
            </a:r>
          </a:p>
          <a:p>
            <a:pPr marL="173038" indent="-163513">
              <a:spcAft>
                <a:spcPts val="600"/>
              </a:spcAft>
              <a:buFont typeface="Arial" charset="0"/>
              <a:buChar char="•"/>
            </a:pPr>
            <a:r>
              <a:rPr lang="en-US" sz="1400" dirty="0"/>
              <a:t>Personal game </a:t>
            </a:r>
            <a:r>
              <a:rPr lang="en-US" sz="1400" dirty="0" err="1"/>
              <a:t>preferrences</a:t>
            </a:r>
            <a:endParaRPr lang="en-US" sz="1400" dirty="0"/>
          </a:p>
          <a:p>
            <a:pPr marL="173038" indent="-163513">
              <a:spcAft>
                <a:spcPts val="600"/>
              </a:spcAft>
              <a:buFont typeface="Arial" charset="0"/>
              <a:buChar char="•"/>
            </a:pPr>
            <a:r>
              <a:rPr lang="en-US" sz="1400" dirty="0"/>
              <a:t>Real-time Leaderboard and Standings</a:t>
            </a:r>
          </a:p>
          <a:p>
            <a:pPr marL="173038" indent="-163513">
              <a:spcAft>
                <a:spcPts val="600"/>
              </a:spcAft>
              <a:buFont typeface="Arial" charset="0"/>
              <a:buChar char="•"/>
            </a:pPr>
            <a:r>
              <a:rPr lang="en-US" sz="1400" dirty="0" err="1"/>
              <a:t>Texing</a:t>
            </a:r>
            <a:r>
              <a:rPr lang="en-US" sz="1400"/>
              <a:t> of Final Results</a:t>
            </a:r>
          </a:p>
          <a:p>
            <a:pPr marL="173038" indent="-163513">
              <a:spcAft>
                <a:spcPts val="600"/>
              </a:spcAft>
              <a:buFont typeface="Arial" charset="0"/>
              <a:buChar char="•"/>
            </a:pPr>
            <a:r>
              <a:rPr lang="en-US" sz="1400" dirty="0"/>
              <a:t>Handles </a:t>
            </a:r>
            <a:r>
              <a:rPr lang="en-US" sz="1400" dirty="0" err="1"/>
              <a:t>fivesomes</a:t>
            </a:r>
            <a:r>
              <a:rPr lang="en-US" sz="1400" dirty="0"/>
              <a:t> and plus handicaps</a:t>
            </a:r>
          </a:p>
          <a:p>
            <a:pPr marL="173038" indent="-163513">
              <a:spcAft>
                <a:spcPts val="600"/>
              </a:spcAft>
              <a:buFont typeface="Arial" charset="0"/>
              <a:buChar char="•"/>
            </a:pPr>
            <a:r>
              <a:rPr lang="en-US" sz="1400" dirty="0"/>
              <a:t>Many more</a:t>
            </a:r>
            <a:r>
              <a:rPr lang="mr-IN" sz="1400" dirty="0"/>
              <a:t>…</a:t>
            </a:r>
            <a:endParaRPr lang="en-US" sz="1400" dirty="0"/>
          </a:p>
        </p:txBody>
      </p:sp>
      <p:sp>
        <p:nvSpPr>
          <p:cNvPr id="12" name="Title 1"/>
          <p:cNvSpPr txBox="1">
            <a:spLocks/>
          </p:cNvSpPr>
          <p:nvPr/>
        </p:nvSpPr>
        <p:spPr>
          <a:xfrm>
            <a:off x="3459310" y="287185"/>
            <a:ext cx="2208554" cy="434034"/>
          </a:xfrm>
          <a:prstGeom prst="rect">
            <a:avLst/>
          </a:prstGeom>
        </p:spPr>
        <p:txBody>
          <a:bodyPr vert="horz" lIns="68580" tIns="34290" rIns="68580" bIns="34290" rtlCol="0" anchor="ct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b="1" dirty="0">
                <a:solidFill>
                  <a:srgbClr val="008000"/>
                </a:solidFill>
                <a:latin typeface="Arial" charset="0"/>
                <a:ea typeface="Arial" charset="0"/>
                <a:cs typeface="Arial" charset="0"/>
              </a:rPr>
              <a:t>Big Game Golf</a:t>
            </a:r>
          </a:p>
        </p:txBody>
      </p:sp>
      <p:sp>
        <p:nvSpPr>
          <p:cNvPr id="13" name="TextBox 12"/>
          <p:cNvSpPr txBox="1"/>
          <p:nvPr/>
        </p:nvSpPr>
        <p:spPr>
          <a:xfrm>
            <a:off x="3278412" y="721219"/>
            <a:ext cx="2683380" cy="4832092"/>
          </a:xfrm>
          <a:prstGeom prst="rect">
            <a:avLst/>
          </a:prstGeom>
          <a:noFill/>
        </p:spPr>
        <p:txBody>
          <a:bodyPr wrap="square" rtlCol="0">
            <a:spAutoFit/>
          </a:bodyPr>
          <a:lstStyle/>
          <a:p>
            <a:r>
              <a:rPr lang="en-US" sz="1400" dirty="0"/>
              <a:t>The only comprehensive Golf Networking and multi-group Gaming platform you’ll find.</a:t>
            </a:r>
          </a:p>
          <a:p>
            <a:endParaRPr lang="en-US" sz="1400" dirty="0"/>
          </a:p>
          <a:p>
            <a:r>
              <a:rPr lang="en-US" sz="1400" dirty="0"/>
              <a:t>Built by golfers for golfers.  Every screen, every feature has come from the field up.  BGG is the only golf app that’s been specifically designed and built for the GOLFER.  Not for the advertising, not for annoying pop-ups or ads, not for constant and useless feeds.</a:t>
            </a:r>
          </a:p>
          <a:p>
            <a:endParaRPr lang="en-US" sz="1400" dirty="0"/>
          </a:p>
          <a:p>
            <a:r>
              <a:rPr lang="en-US" sz="1400" dirty="0"/>
              <a:t>We built BGG for the golfer to get more fun out of the game they love.  Easily find, connect and grow a great circle of golf buddies.</a:t>
            </a:r>
          </a:p>
          <a:p>
            <a:endParaRPr lang="en-US" sz="1400" dirty="0"/>
          </a:p>
          <a:p>
            <a:r>
              <a:rPr lang="en-US" sz="1400" dirty="0"/>
              <a:t>Get in a bigger game</a:t>
            </a:r>
          </a:p>
          <a:p>
            <a:endParaRPr lang="en-US" sz="1400" dirty="0"/>
          </a:p>
          <a:p>
            <a:r>
              <a:rPr lang="en-US" sz="1400" dirty="0"/>
              <a:t>Get Big Game Golf.</a:t>
            </a:r>
          </a:p>
        </p:txBody>
      </p:sp>
    </p:spTree>
    <p:extLst>
      <p:ext uri="{BB962C8B-B14F-4D97-AF65-F5344CB8AC3E}">
        <p14:creationId xmlns:p14="http://schemas.microsoft.com/office/powerpoint/2010/main" val="1334438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2982484" y="504202"/>
            <a:ext cx="0" cy="6024785"/>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168638" y="504202"/>
            <a:ext cx="0" cy="6024785"/>
          </a:xfrm>
          <a:prstGeom prst="line">
            <a:avLst/>
          </a:prstGeom>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p:nvSpPr>
        <p:spPr>
          <a:xfrm>
            <a:off x="432098" y="95806"/>
            <a:ext cx="2208554" cy="434034"/>
          </a:xfrm>
          <a:prstGeom prst="rect">
            <a:avLst/>
          </a:prstGeom>
        </p:spPr>
        <p:txBody>
          <a:bodyPr vert="horz" lIns="68580" tIns="34290" rIns="68580" bIns="3429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b="1" dirty="0">
                <a:solidFill>
                  <a:srgbClr val="008000"/>
                </a:solidFill>
                <a:latin typeface="Arial" charset="0"/>
                <a:ea typeface="Arial" charset="0"/>
                <a:cs typeface="Arial" charset="0"/>
              </a:rPr>
              <a:t>Connect</a:t>
            </a:r>
          </a:p>
        </p:txBody>
      </p:sp>
      <p:sp>
        <p:nvSpPr>
          <p:cNvPr id="10" name="Title 1"/>
          <p:cNvSpPr txBox="1">
            <a:spLocks/>
          </p:cNvSpPr>
          <p:nvPr/>
        </p:nvSpPr>
        <p:spPr>
          <a:xfrm>
            <a:off x="3471284" y="95806"/>
            <a:ext cx="2208554" cy="434034"/>
          </a:xfrm>
          <a:prstGeom prst="rect">
            <a:avLst/>
          </a:prstGeom>
        </p:spPr>
        <p:txBody>
          <a:bodyPr vert="horz" lIns="68580" tIns="34290" rIns="68580" bIns="3429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b="1" dirty="0">
                <a:solidFill>
                  <a:srgbClr val="008000"/>
                </a:solidFill>
                <a:latin typeface="Arial" charset="0"/>
                <a:ea typeface="Arial" charset="0"/>
                <a:cs typeface="Arial" charset="0"/>
              </a:rPr>
              <a:t>You’re In</a:t>
            </a:r>
          </a:p>
        </p:txBody>
      </p:sp>
      <p:sp>
        <p:nvSpPr>
          <p:cNvPr id="11" name="Title 1"/>
          <p:cNvSpPr txBox="1">
            <a:spLocks/>
          </p:cNvSpPr>
          <p:nvPr/>
        </p:nvSpPr>
        <p:spPr>
          <a:xfrm>
            <a:off x="6510470" y="95806"/>
            <a:ext cx="2208554" cy="434034"/>
          </a:xfrm>
          <a:prstGeom prst="rect">
            <a:avLst/>
          </a:prstGeom>
        </p:spPr>
        <p:txBody>
          <a:bodyPr vert="horz" lIns="68580" tIns="34290" rIns="68580" bIns="3429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b="1" dirty="0">
                <a:solidFill>
                  <a:srgbClr val="008000"/>
                </a:solidFill>
                <a:latin typeface="Arial" charset="0"/>
                <a:ea typeface="Arial" charset="0"/>
                <a:cs typeface="Arial" charset="0"/>
              </a:rPr>
              <a:t>Let’s Play!</a:t>
            </a:r>
          </a:p>
        </p:txBody>
      </p:sp>
      <p:sp>
        <p:nvSpPr>
          <p:cNvPr id="12" name="TextBox 11"/>
          <p:cNvSpPr txBox="1"/>
          <p:nvPr/>
        </p:nvSpPr>
        <p:spPr>
          <a:xfrm>
            <a:off x="194685" y="2799486"/>
            <a:ext cx="2683380" cy="3323987"/>
          </a:xfrm>
          <a:prstGeom prst="rect">
            <a:avLst/>
          </a:prstGeom>
          <a:noFill/>
        </p:spPr>
        <p:txBody>
          <a:bodyPr wrap="square" rtlCol="0">
            <a:spAutoFit/>
          </a:bodyPr>
          <a:lstStyle/>
          <a:p>
            <a:r>
              <a:rPr lang="en-US" sz="1400" dirty="0"/>
              <a:t>Join a Community in any of the following ways:</a:t>
            </a:r>
          </a:p>
          <a:p>
            <a:endParaRPr lang="en-US" sz="1400" dirty="0"/>
          </a:p>
          <a:p>
            <a:pPr marL="342900" indent="-342900">
              <a:buAutoNum type="arabicPeriod"/>
            </a:pPr>
            <a:r>
              <a:rPr lang="en-US" sz="1400" b="1" u="sng" dirty="0">
                <a:solidFill>
                  <a:srgbClr val="008000"/>
                </a:solidFill>
              </a:rPr>
              <a:t>Use a Promo Code</a:t>
            </a:r>
            <a:r>
              <a:rPr lang="en-US" sz="1400" u="sng" dirty="0"/>
              <a:t> </a:t>
            </a:r>
            <a:r>
              <a:rPr lang="en-US" sz="1400" dirty="0"/>
              <a:t>when registering.*</a:t>
            </a:r>
          </a:p>
          <a:p>
            <a:pPr marL="342900" indent="-342900">
              <a:buAutoNum type="arabicPeriod"/>
            </a:pPr>
            <a:r>
              <a:rPr lang="en-US" sz="1400" b="1" u="sng" dirty="0">
                <a:solidFill>
                  <a:srgbClr val="008000"/>
                </a:solidFill>
              </a:rPr>
              <a:t>Search Communities </a:t>
            </a:r>
            <a:r>
              <a:rPr lang="en-US" sz="1400" dirty="0"/>
              <a:t>by zip code and request to join.</a:t>
            </a:r>
          </a:p>
          <a:p>
            <a:pPr marL="342900" indent="-342900">
              <a:buAutoNum type="arabicPeriod"/>
            </a:pPr>
            <a:r>
              <a:rPr lang="en-US" sz="1400" b="1" u="sng" dirty="0">
                <a:solidFill>
                  <a:srgbClr val="008000"/>
                </a:solidFill>
              </a:rPr>
              <a:t>Be found</a:t>
            </a:r>
            <a:r>
              <a:rPr lang="en-US" sz="1400" dirty="0"/>
              <a:t>.  Community Managers search for members and send invites.</a:t>
            </a:r>
          </a:p>
          <a:p>
            <a:pPr marL="342900" indent="-342900">
              <a:buAutoNum type="arabicPeriod"/>
            </a:pPr>
            <a:r>
              <a:rPr lang="en-US" sz="1400" b="1" u="sng" dirty="0">
                <a:solidFill>
                  <a:srgbClr val="008000"/>
                </a:solidFill>
              </a:rPr>
              <a:t>Create and manage your own </a:t>
            </a:r>
            <a:r>
              <a:rPr lang="en-US" sz="1400" dirty="0"/>
              <a:t>Community.</a:t>
            </a:r>
          </a:p>
          <a:p>
            <a:pPr marL="342900" indent="-342900">
              <a:buAutoNum type="arabicPeriod"/>
            </a:pPr>
            <a:endParaRPr lang="en-US" sz="1400" dirty="0"/>
          </a:p>
          <a:p>
            <a:r>
              <a:rPr lang="en-US" sz="1400" dirty="0"/>
              <a:t>Join 1, 2, 3</a:t>
            </a:r>
            <a:r>
              <a:rPr lang="mr-IN" sz="1400" dirty="0"/>
              <a:t>…</a:t>
            </a:r>
            <a:r>
              <a:rPr lang="en-US" sz="1400" dirty="0"/>
              <a:t> as many Communities as you see fit.</a:t>
            </a:r>
          </a:p>
        </p:txBody>
      </p:sp>
      <p:sp>
        <p:nvSpPr>
          <p:cNvPr id="13" name="TextBox 12"/>
          <p:cNvSpPr txBox="1"/>
          <p:nvPr/>
        </p:nvSpPr>
        <p:spPr>
          <a:xfrm>
            <a:off x="182816" y="6199009"/>
            <a:ext cx="2683380" cy="430887"/>
          </a:xfrm>
          <a:prstGeom prst="rect">
            <a:avLst/>
          </a:prstGeom>
          <a:noFill/>
        </p:spPr>
        <p:txBody>
          <a:bodyPr wrap="square" rtlCol="0">
            <a:spAutoFit/>
          </a:bodyPr>
          <a:lstStyle/>
          <a:p>
            <a:pPr marL="119063" indent="-111125"/>
            <a:r>
              <a:rPr lang="en-US" sz="1100" i="1" dirty="0"/>
              <a:t>* Contact BGG if you’d like help with registering groups.</a:t>
            </a:r>
          </a:p>
        </p:txBody>
      </p:sp>
      <p:pic>
        <p:nvPicPr>
          <p:cNvPr id="14" name="Picture 13"/>
          <p:cNvPicPr>
            <a:picLocks noChangeAspect="1"/>
          </p:cNvPicPr>
          <p:nvPr/>
        </p:nvPicPr>
        <p:blipFill>
          <a:blip r:embed="rId2"/>
          <a:stretch>
            <a:fillRect/>
          </a:stretch>
        </p:blipFill>
        <p:spPr>
          <a:xfrm>
            <a:off x="235010" y="598208"/>
            <a:ext cx="1193827" cy="2125742"/>
          </a:xfrm>
          <a:prstGeom prst="rect">
            <a:avLst/>
          </a:prstGeom>
        </p:spPr>
      </p:pic>
      <p:sp>
        <p:nvSpPr>
          <p:cNvPr id="15" name="TextBox 14"/>
          <p:cNvSpPr txBox="1"/>
          <p:nvPr/>
        </p:nvSpPr>
        <p:spPr>
          <a:xfrm>
            <a:off x="1414073" y="577048"/>
            <a:ext cx="1568411" cy="2031325"/>
          </a:xfrm>
          <a:prstGeom prst="rect">
            <a:avLst/>
          </a:prstGeom>
          <a:noFill/>
        </p:spPr>
        <p:txBody>
          <a:bodyPr wrap="square" rtlCol="0">
            <a:spAutoFit/>
          </a:bodyPr>
          <a:lstStyle/>
          <a:p>
            <a:r>
              <a:rPr lang="en-US" sz="1400" b="1" dirty="0">
                <a:solidFill>
                  <a:srgbClr val="008000"/>
                </a:solidFill>
              </a:rPr>
              <a:t>Connect to other golfers </a:t>
            </a:r>
            <a:r>
              <a:rPr lang="en-US" sz="1400" dirty="0"/>
              <a:t>who share your same passion for the game.</a:t>
            </a:r>
          </a:p>
          <a:p>
            <a:endParaRPr lang="en-US" sz="1400" dirty="0"/>
          </a:p>
          <a:p>
            <a:r>
              <a:rPr lang="en-US" sz="1400" dirty="0"/>
              <a:t>BGG “Communities” are your view to other golfers.  </a:t>
            </a:r>
          </a:p>
        </p:txBody>
      </p:sp>
      <p:sp>
        <p:nvSpPr>
          <p:cNvPr id="16" name="TextBox 15"/>
          <p:cNvSpPr txBox="1"/>
          <p:nvPr/>
        </p:nvSpPr>
        <p:spPr>
          <a:xfrm>
            <a:off x="3145428" y="1074839"/>
            <a:ext cx="2855943" cy="1384995"/>
          </a:xfrm>
          <a:prstGeom prst="rect">
            <a:avLst/>
          </a:prstGeom>
          <a:noFill/>
        </p:spPr>
        <p:txBody>
          <a:bodyPr wrap="square" rtlCol="0">
            <a:spAutoFit/>
          </a:bodyPr>
          <a:lstStyle/>
          <a:p>
            <a:pPr marL="228600" indent="-220663">
              <a:buFont typeface="+mj-lt"/>
              <a:buAutoNum type="arabicPeriod"/>
            </a:pPr>
            <a:r>
              <a:rPr lang="en-US" sz="1400" b="1" u="sng" dirty="0">
                <a:solidFill>
                  <a:srgbClr val="008000"/>
                </a:solidFill>
              </a:rPr>
              <a:t>Search for a game.</a:t>
            </a:r>
            <a:r>
              <a:rPr lang="en-US" sz="1400" b="1" dirty="0">
                <a:solidFill>
                  <a:srgbClr val="008000"/>
                </a:solidFill>
              </a:rPr>
              <a:t>  </a:t>
            </a:r>
            <a:r>
              <a:rPr lang="en-US" sz="1400" dirty="0"/>
              <a:t>You can see upcoming games and descriptions setup by people in your Communities.  From the BGG app, send a request to join the game.</a:t>
            </a:r>
          </a:p>
        </p:txBody>
      </p:sp>
      <p:pic>
        <p:nvPicPr>
          <p:cNvPr id="17" name="Picture 16"/>
          <p:cNvPicPr>
            <a:picLocks noChangeAspect="1"/>
          </p:cNvPicPr>
          <p:nvPr/>
        </p:nvPicPr>
        <p:blipFill>
          <a:blip r:embed="rId3"/>
          <a:stretch>
            <a:fillRect/>
          </a:stretch>
        </p:blipFill>
        <p:spPr>
          <a:xfrm>
            <a:off x="3240857" y="4664725"/>
            <a:ext cx="1014501" cy="1804457"/>
          </a:xfrm>
          <a:prstGeom prst="rect">
            <a:avLst/>
          </a:prstGeom>
          <a:ln w="12700">
            <a:solidFill>
              <a:schemeClr val="accent1">
                <a:shade val="50000"/>
              </a:schemeClr>
            </a:solidFill>
          </a:ln>
        </p:spPr>
      </p:pic>
      <p:sp>
        <p:nvSpPr>
          <p:cNvPr id="18" name="TextBox 17"/>
          <p:cNvSpPr txBox="1"/>
          <p:nvPr/>
        </p:nvSpPr>
        <p:spPr>
          <a:xfrm>
            <a:off x="4327024" y="4664725"/>
            <a:ext cx="1681918" cy="1384995"/>
          </a:xfrm>
          <a:prstGeom prst="rect">
            <a:avLst/>
          </a:prstGeom>
          <a:noFill/>
        </p:spPr>
        <p:txBody>
          <a:bodyPr wrap="square" rtlCol="0">
            <a:spAutoFit/>
          </a:bodyPr>
          <a:lstStyle/>
          <a:p>
            <a:pPr marL="228600" indent="-220663">
              <a:buFont typeface="+mj-lt"/>
              <a:buAutoNum type="arabicPeriod" startAt="3"/>
            </a:pPr>
            <a:r>
              <a:rPr lang="en-US" sz="1400" b="1" u="sng" dirty="0">
                <a:solidFill>
                  <a:srgbClr val="008000"/>
                </a:solidFill>
              </a:rPr>
              <a:t>Setup your own game</a:t>
            </a:r>
            <a:r>
              <a:rPr lang="en-US" sz="1400" b="1" dirty="0">
                <a:solidFill>
                  <a:srgbClr val="008000"/>
                </a:solidFill>
              </a:rPr>
              <a:t> </a:t>
            </a:r>
            <a:r>
              <a:rPr lang="en-US" sz="1400" dirty="0"/>
              <a:t>and invite players from your communities or your phone contacts.</a:t>
            </a:r>
          </a:p>
        </p:txBody>
      </p:sp>
      <p:sp>
        <p:nvSpPr>
          <p:cNvPr id="19" name="TextBox 18"/>
          <p:cNvSpPr txBox="1"/>
          <p:nvPr/>
        </p:nvSpPr>
        <p:spPr>
          <a:xfrm>
            <a:off x="3149750" y="2417957"/>
            <a:ext cx="1932773" cy="2246769"/>
          </a:xfrm>
          <a:prstGeom prst="rect">
            <a:avLst/>
          </a:prstGeom>
          <a:noFill/>
        </p:spPr>
        <p:txBody>
          <a:bodyPr wrap="square" rtlCol="0">
            <a:spAutoFit/>
          </a:bodyPr>
          <a:lstStyle/>
          <a:p>
            <a:pPr marL="228600" indent="-220663">
              <a:buFont typeface="+mj-lt"/>
              <a:buAutoNum type="arabicPeriod" startAt="2"/>
            </a:pPr>
            <a:r>
              <a:rPr lang="en-US" sz="1400" b="1" u="sng" dirty="0">
                <a:solidFill>
                  <a:srgbClr val="008000"/>
                </a:solidFill>
              </a:rPr>
              <a:t>Respond to game invites.</a:t>
            </a:r>
            <a:r>
              <a:rPr lang="en-US" sz="1400" b="1" dirty="0">
                <a:solidFill>
                  <a:srgbClr val="008000"/>
                </a:solidFill>
              </a:rPr>
              <a:t>  </a:t>
            </a:r>
            <a:r>
              <a:rPr lang="en-US" sz="1400" dirty="0"/>
              <a:t>When a game is setup, invite texts are sent to the members in the game admins game roster.  Reply yes, and BGG automatically puts you into the Field.</a:t>
            </a:r>
          </a:p>
        </p:txBody>
      </p:sp>
      <p:sp>
        <p:nvSpPr>
          <p:cNvPr id="20" name="TextBox 19"/>
          <p:cNvSpPr txBox="1"/>
          <p:nvPr/>
        </p:nvSpPr>
        <p:spPr>
          <a:xfrm>
            <a:off x="3240858" y="593496"/>
            <a:ext cx="2683380" cy="523220"/>
          </a:xfrm>
          <a:prstGeom prst="rect">
            <a:avLst/>
          </a:prstGeom>
          <a:noFill/>
        </p:spPr>
        <p:txBody>
          <a:bodyPr wrap="square" rtlCol="0">
            <a:spAutoFit/>
          </a:bodyPr>
          <a:lstStyle/>
          <a:p>
            <a:r>
              <a:rPr lang="en-US" sz="1400" b="1" dirty="0">
                <a:solidFill>
                  <a:srgbClr val="008000"/>
                </a:solidFill>
              </a:rPr>
              <a:t>Get in a game!</a:t>
            </a:r>
          </a:p>
          <a:p>
            <a:r>
              <a:rPr lang="en-US" sz="1400" dirty="0"/>
              <a:t>A few ways in BGG to do that:</a:t>
            </a:r>
          </a:p>
        </p:txBody>
      </p:sp>
      <p:sp>
        <p:nvSpPr>
          <p:cNvPr id="22" name="TextBox 21"/>
          <p:cNvSpPr txBox="1"/>
          <p:nvPr/>
        </p:nvSpPr>
        <p:spPr>
          <a:xfrm>
            <a:off x="6335906" y="577048"/>
            <a:ext cx="2683380" cy="954107"/>
          </a:xfrm>
          <a:prstGeom prst="rect">
            <a:avLst/>
          </a:prstGeom>
          <a:noFill/>
        </p:spPr>
        <p:txBody>
          <a:bodyPr wrap="square" rtlCol="0">
            <a:spAutoFit/>
          </a:bodyPr>
          <a:lstStyle/>
          <a:p>
            <a:r>
              <a:rPr lang="en-US" sz="1400" b="1" dirty="0">
                <a:solidFill>
                  <a:srgbClr val="008000"/>
                </a:solidFill>
              </a:rPr>
              <a:t>Game Day!</a:t>
            </a:r>
          </a:p>
          <a:p>
            <a:r>
              <a:rPr lang="en-US" sz="1400" dirty="0"/>
              <a:t>Show up, login to the BGG app and we’ll take you to your scorecard for the game.</a:t>
            </a:r>
          </a:p>
        </p:txBody>
      </p:sp>
      <p:sp>
        <p:nvSpPr>
          <p:cNvPr id="24" name="TextBox 23"/>
          <p:cNvSpPr txBox="1"/>
          <p:nvPr/>
        </p:nvSpPr>
        <p:spPr>
          <a:xfrm>
            <a:off x="6335906" y="1445695"/>
            <a:ext cx="1746013" cy="2031325"/>
          </a:xfrm>
          <a:prstGeom prst="rect">
            <a:avLst/>
          </a:prstGeom>
          <a:noFill/>
        </p:spPr>
        <p:txBody>
          <a:bodyPr wrap="square" rtlCol="0">
            <a:spAutoFit/>
          </a:bodyPr>
          <a:lstStyle/>
          <a:p>
            <a:pPr marL="228600" indent="-220663">
              <a:buFont typeface="+mj-lt"/>
              <a:buAutoNum type="arabicPeriod"/>
            </a:pPr>
            <a:r>
              <a:rPr lang="en-US" sz="1400" b="1" u="sng" dirty="0">
                <a:solidFill>
                  <a:srgbClr val="008000"/>
                </a:solidFill>
              </a:rPr>
              <a:t>Select the players in your group </a:t>
            </a:r>
            <a:r>
              <a:rPr lang="en-US" sz="1400" dirty="0"/>
              <a:t>from the field.  Easily add any Guests or Players who happen to show up or who haven’t registered yet.</a:t>
            </a:r>
          </a:p>
        </p:txBody>
      </p:sp>
      <p:sp>
        <p:nvSpPr>
          <p:cNvPr id="25" name="TextBox 24"/>
          <p:cNvSpPr txBox="1"/>
          <p:nvPr/>
        </p:nvSpPr>
        <p:spPr>
          <a:xfrm>
            <a:off x="6335906" y="3392622"/>
            <a:ext cx="1932770" cy="1600438"/>
          </a:xfrm>
          <a:prstGeom prst="rect">
            <a:avLst/>
          </a:prstGeom>
          <a:noFill/>
        </p:spPr>
        <p:txBody>
          <a:bodyPr wrap="square" rtlCol="0">
            <a:spAutoFit/>
          </a:bodyPr>
          <a:lstStyle/>
          <a:p>
            <a:pPr marL="228600" indent="-220663">
              <a:buFont typeface="+mj-lt"/>
              <a:buAutoNum type="arabicPeriod" startAt="2"/>
            </a:pPr>
            <a:r>
              <a:rPr lang="en-US" sz="1400" b="1" u="sng" dirty="0">
                <a:solidFill>
                  <a:srgbClr val="008000"/>
                </a:solidFill>
              </a:rPr>
              <a:t>Use the BGG scorecard</a:t>
            </a:r>
            <a:r>
              <a:rPr lang="en-US" sz="1400" b="1" dirty="0">
                <a:solidFill>
                  <a:srgbClr val="008000"/>
                </a:solidFill>
              </a:rPr>
              <a:t> </a:t>
            </a:r>
            <a:r>
              <a:rPr lang="en-US" sz="1400" dirty="0"/>
              <a:t>for recording scores, points, etc</a:t>
            </a:r>
            <a:r>
              <a:rPr lang="mr-IN" sz="1400" dirty="0"/>
              <a:t>…</a:t>
            </a:r>
            <a:endParaRPr lang="en-US" sz="1400" dirty="0"/>
          </a:p>
          <a:p>
            <a:pPr marL="228600" indent="-220663">
              <a:buAutoNum type="arabicPeriod" startAt="2"/>
            </a:pPr>
            <a:r>
              <a:rPr lang="en-US" sz="1400" b="1" u="sng" dirty="0">
                <a:solidFill>
                  <a:srgbClr val="008000"/>
                </a:solidFill>
              </a:rPr>
              <a:t>View real-time Leaderboards</a:t>
            </a:r>
            <a:r>
              <a:rPr lang="en-US" sz="1400" b="1" dirty="0">
                <a:solidFill>
                  <a:srgbClr val="008000"/>
                </a:solidFill>
              </a:rPr>
              <a:t> </a:t>
            </a:r>
            <a:r>
              <a:rPr lang="en-US" sz="1400" dirty="0"/>
              <a:t>and Standings.</a:t>
            </a:r>
          </a:p>
        </p:txBody>
      </p:sp>
      <p:sp>
        <p:nvSpPr>
          <p:cNvPr id="26" name="TextBox 25"/>
          <p:cNvSpPr txBox="1"/>
          <p:nvPr/>
        </p:nvSpPr>
        <p:spPr>
          <a:xfrm>
            <a:off x="6355045" y="4969716"/>
            <a:ext cx="2683380" cy="1815882"/>
          </a:xfrm>
          <a:prstGeom prst="rect">
            <a:avLst/>
          </a:prstGeom>
          <a:noFill/>
        </p:spPr>
        <p:txBody>
          <a:bodyPr wrap="square" rtlCol="0">
            <a:spAutoFit/>
          </a:bodyPr>
          <a:lstStyle/>
          <a:p>
            <a:r>
              <a:rPr lang="en-US" sz="1400" dirty="0"/>
              <a:t>At the end of the Round, the Game Manager can edit scores, settings, even add a paper scorecard to the game.  </a:t>
            </a:r>
          </a:p>
          <a:p>
            <a:endParaRPr lang="en-US" sz="1400" dirty="0"/>
          </a:p>
          <a:p>
            <a:r>
              <a:rPr lang="en-US" sz="1400" dirty="0"/>
              <a:t>When Results are posted as Final, texts results can be sent to players wanting them.</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2981" y="2540701"/>
            <a:ext cx="957932" cy="1703842"/>
          </a:xfrm>
          <a:prstGeom prst="rect">
            <a:avLst/>
          </a:prstGeom>
          <a:ln>
            <a:solidFill>
              <a:srgbClr val="0061A0"/>
            </a:solidFill>
          </a:ln>
        </p:spPr>
      </p:pic>
      <p:pic>
        <p:nvPicPr>
          <p:cNvPr id="3" name="Picture 2"/>
          <p:cNvPicPr>
            <a:picLocks noChangeAspect="1"/>
          </p:cNvPicPr>
          <p:nvPr/>
        </p:nvPicPr>
        <p:blipFill>
          <a:blip r:embed="rId5"/>
          <a:stretch>
            <a:fillRect/>
          </a:stretch>
        </p:blipFill>
        <p:spPr>
          <a:xfrm>
            <a:off x="8127687" y="1622372"/>
            <a:ext cx="822960" cy="1465373"/>
          </a:xfrm>
          <a:prstGeom prst="rect">
            <a:avLst/>
          </a:prstGeom>
          <a:ln>
            <a:solidFill>
              <a:schemeClr val="accent1"/>
            </a:solidFill>
          </a:ln>
        </p:spPr>
      </p:pic>
      <p:pic>
        <p:nvPicPr>
          <p:cNvPr id="4" name="Picture 3"/>
          <p:cNvPicPr>
            <a:picLocks noChangeAspect="1"/>
          </p:cNvPicPr>
          <p:nvPr/>
        </p:nvPicPr>
        <p:blipFill>
          <a:blip r:embed="rId6"/>
          <a:stretch>
            <a:fillRect/>
          </a:stretch>
        </p:blipFill>
        <p:spPr>
          <a:xfrm>
            <a:off x="8127687" y="3392622"/>
            <a:ext cx="823803" cy="1466873"/>
          </a:xfrm>
          <a:prstGeom prst="rect">
            <a:avLst/>
          </a:prstGeom>
          <a:ln>
            <a:solidFill>
              <a:schemeClr val="accent1">
                <a:shade val="50000"/>
              </a:schemeClr>
            </a:solidFill>
          </a:ln>
        </p:spPr>
      </p:pic>
    </p:spTree>
    <p:extLst>
      <p:ext uri="{BB962C8B-B14F-4D97-AF65-F5344CB8AC3E}">
        <p14:creationId xmlns:p14="http://schemas.microsoft.com/office/powerpoint/2010/main" val="60370643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467</TotalTime>
  <Words>515</Words>
  <Application>Microsoft Macintosh PowerPoint</Application>
  <PresentationFormat>On-screen Show (4:3)</PresentationFormat>
  <Paragraphs>60</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Mangal</vt:lpstr>
      <vt:lpstr>Office Theme</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Richard Lesniak</dc:creator>
  <cp:lastModifiedBy>Richard Lesniak</cp:lastModifiedBy>
  <cp:revision>49</cp:revision>
  <cp:lastPrinted>2017-10-25T00:58:58Z</cp:lastPrinted>
  <dcterms:created xsi:type="dcterms:W3CDTF">2017-05-02T21:36:00Z</dcterms:created>
  <dcterms:modified xsi:type="dcterms:W3CDTF">2017-10-26T17:52:00Z</dcterms:modified>
</cp:coreProperties>
</file>